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2" r:id="rId3"/>
    <p:sldId id="257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317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1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4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A37FC2-3F47-4500-90BB-3D2EBA0DFC31}" type="datetimeFigureOut">
              <a:rPr lang="ru-RU" smtClean="0"/>
              <a:pPr>
                <a:defRPr/>
              </a:pPr>
              <a:t>20.10.2017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2C5230-005D-44AB-AFCB-EFAAD0EBA85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BB2168-08F2-43DE-B02C-0349741F91B1}" type="datetimeFigureOut">
              <a:rPr lang="ru-RU" smtClean="0"/>
              <a:pPr>
                <a:defRPr/>
              </a:pPr>
              <a:t>20.10.2017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D8BFCA-F4FE-42DC-BDE2-132A9C39C3F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E0BA60-B714-4082-A91A-81326CAE90E5}" type="datetimeFigureOut">
              <a:rPr lang="ru-RU" smtClean="0"/>
              <a:pPr>
                <a:defRPr/>
              </a:pPr>
              <a:t>20.10.2017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4788B5-E533-4683-985E-D5E36E3D4B4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2A6A52-CD1D-4124-920E-7D4A038CBA91}" type="datetimeFigureOut">
              <a:rPr lang="ru-RU" smtClean="0"/>
              <a:pPr>
                <a:defRPr/>
              </a:pPr>
              <a:t>20.10.2017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89EEF5-35D0-4997-89DB-BC3AD018F48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4CD727-A1D8-4178-8BEC-9D70DFF73627}" type="datetimeFigureOut">
              <a:rPr lang="ru-RU" smtClean="0"/>
              <a:pPr>
                <a:defRPr/>
              </a:pPr>
              <a:t>20.10.2017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pPr>
              <a:defRPr/>
            </a:pPr>
            <a:fld id="{3FC1A158-E1D6-4B85-8FB0-EA70165EFCF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191612-6366-4CC1-B794-1536233CC6C4}" type="datetimeFigureOut">
              <a:rPr lang="ru-RU" smtClean="0"/>
              <a:pPr>
                <a:defRPr/>
              </a:pPr>
              <a:t>20.10.2017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828AB0-34CF-4919-AE31-B57E6E3187F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C40631-3F31-460D-A21C-BA4B13B7231A}" type="datetimeFigureOut">
              <a:rPr lang="ru-RU" smtClean="0"/>
              <a:pPr>
                <a:defRPr/>
              </a:pPr>
              <a:t>20.10.2017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EFAF32-F670-4891-A78D-5819D71FF91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8BF1CC-5BEE-430B-8655-F800BECAE9FA}" type="datetimeFigureOut">
              <a:rPr lang="ru-RU" smtClean="0"/>
              <a:pPr>
                <a:defRPr/>
              </a:pPr>
              <a:t>20.10.2017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7B93C2-6943-47D6-9C40-A42D32365CA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9C10E1-A990-4590-868E-50E7FFECE1C7}" type="datetimeFigureOut">
              <a:rPr lang="ru-RU" smtClean="0"/>
              <a:pPr>
                <a:defRPr/>
              </a:pPr>
              <a:t>20.10.2017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73C31D-6348-4C55-BDF7-5AB4D9AF105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0E2C9F-A6A6-4044-900F-1E9D8800B49E}" type="datetimeFigureOut">
              <a:rPr lang="ru-RU" smtClean="0"/>
              <a:pPr>
                <a:defRPr/>
              </a:pPr>
              <a:t>20.10.2017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A486E6-00A1-4EA8-AA98-E2B75AC9FBF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A01C89-69D7-474F-841D-70ACCF745474}" type="datetimeFigureOut">
              <a:rPr lang="ru-RU" smtClean="0"/>
              <a:pPr>
                <a:defRPr/>
              </a:pPr>
              <a:t>20.10.2017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232FC2-88CB-459B-A6F9-B108F5A514B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397DDACA-DE22-459C-BA09-312BA53DACD9}" type="datetimeFigureOut">
              <a:rPr lang="ru-RU" smtClean="0"/>
              <a:pPr>
                <a:defRPr/>
              </a:pPr>
              <a:t>20.10.2017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98D73126-B3D3-45B0-83A4-BA6F40461A9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785794"/>
            <a:ext cx="8643998" cy="3714776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Порядок ведения судебного процесса по уголовным делам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Участники уголовного</a:t>
            </a:r>
            <a:b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судопроизводства со стороны обвинения</a:t>
            </a:r>
            <a:b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Орган дознания (Ст.40 УПК РФ)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К органам дознания относятся:</a:t>
            </a:r>
          </a:p>
          <a:p>
            <a:pPr lvl="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органы внутренних дел Российской Федерации и входящие в их состав территориальные, в том числе линейные, управления (отделы, отделения, пункты) полиции, а также иные органы исполнительной власти, наделенные в соответствии с федеральным законом полномочиями по осуществлению оперативно-розыскной деятельности;</a:t>
            </a:r>
          </a:p>
          <a:p>
            <a:pPr lvl="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органы Федеральной службы судебных приставов;</a:t>
            </a:r>
          </a:p>
          <a:p>
            <a:pPr lvl="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начальники органов военной полиции Вооруженных Сил Российской Федерации, командиры воинских частей, соединений, начальники военных учреждений и гарнизонов;</a:t>
            </a:r>
          </a:p>
          <a:p>
            <a:pPr lvl="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органы государственного пожарного надзора федеральной противопожарной службы.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Участники уголовного</a:t>
            </a:r>
            <a:b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судопроизводства со стороны обвинения</a:t>
            </a:r>
            <a:b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Орган дознания (Ст.40 УПК РФ)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На органы дознания возлагаются:</a:t>
            </a:r>
          </a:p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дознание по уголовным делам, по которым производство предварительного следствия необязательно, - в порядке, установленном УПК РФ;</a:t>
            </a:r>
          </a:p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выполнение неотложных следственных действий по уголовным делам, по которым производство предварительного следствия обязательно, - в порядке, установленном УПК РФ;</a:t>
            </a:r>
          </a:p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осуществление иных предусмотренных УПК РФ полномочий.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Участники уголовного</a:t>
            </a:r>
            <a:br>
              <a:rPr lang="ru-RU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судопроизводства со стороны обвинения</a:t>
            </a:r>
            <a:br>
              <a:rPr lang="ru-RU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Потерпевший (Ст. 42 УПК РФ)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	Потерпевшим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является физическое лицо, которому преступлением причинен физический, имущественный, моральный вред, а также юридическое лицо в случае причинения преступлением вреда его имуществу и деловой репутации. Решение о признании потерпевшим принимается незамедлительно с момента возбуждения уголовного дела и оформляется постановлением дознавателя, следователя, судьи или определением суда. Если на момент возбуждения уголовного дела отсутствуют сведения о лице, которому преступлением причинен вред, решение о признании потерпевшим принимается незамедлительно после получения данных об этом лице.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   1. Потерпевшему обеспечивается возмещение имущественного вреда, причиненного преступлением, а также расходов, понесенных в связи с его участием в ходе предварительного расследования и в суде, включая расходы на представителя.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   2.  При неявке потерпевшего по вызову без уважительных причин он может быть подвергнут приводу.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Участники уголовного</a:t>
            </a:r>
            <a:b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судопроизводства со стороны обвинения </a:t>
            </a:r>
            <a:b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Гражданский истец (Ст.44 УПК РФ)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357298"/>
            <a:ext cx="8229600" cy="5143500"/>
          </a:xfrm>
        </p:spPr>
        <p:txBody>
          <a:bodyPr/>
          <a:lstStyle/>
          <a:p>
            <a:pPr algn="just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Гражданским истцом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является физическое или юридическое лицо, предъявившее требование о возмещении имущественного вреда, при наличии оснований полагать, что данный вред причинен ему непосредственно преступлением. Решение о признании гражданским истцом оформляется определением суда или постановлением судьи, следователя, дознавателя. 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 Гражданский иск может быть предъявлен после возбуждения уголовного дела и до окончания судебного следствия при разбирательстве данного уголовного дела в суде первой инстанции. При предъявлении гражданского иска гражданский истец освобождается от уплаты государственной пошлины.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Участники уголовного</a:t>
            </a:r>
            <a:br>
              <a:rPr lang="ru-RU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судопроизводства со стороны защиты</a:t>
            </a:r>
            <a:br>
              <a:rPr lang="ru-RU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Подозреваемый (Ст.46 УПК РФ)</a:t>
            </a:r>
            <a:endParaRPr lang="ru-RU" sz="27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 Подозреваемым является лицо:</a:t>
            </a:r>
          </a:p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либо в отношении, которого возбуждено уголовное дело;</a:t>
            </a:r>
          </a:p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либо которое задержано в соответствии со статьями 91 и 92 УПК РФ;</a:t>
            </a:r>
          </a:p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либо к которому применена мера пресечения до предъявления обвинения в соответствии со статьей 100 УПК РФ;</a:t>
            </a:r>
          </a:p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либо которое уведомлено о подозрении в совершении преступления.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Участники уголовного</a:t>
            </a:r>
            <a:b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судопроизводства со стороны защиты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Обвиняемый (Ст.47 УПК РФ)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1. Обвиняемым признается лицо, в отношении которого:</a:t>
            </a:r>
          </a:p>
          <a:p>
            <a:pPr lvl="0"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вынесено постановление о привлечении его в качестве обвиняемого;</a:t>
            </a:r>
          </a:p>
          <a:p>
            <a:pPr lvl="0"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вынесен обвинительный акт;</a:t>
            </a:r>
          </a:p>
          <a:p>
            <a:pPr lvl="0"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составлено обвинительное постановление.</a:t>
            </a:r>
          </a:p>
          <a:p>
            <a:pPr algn="just"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2. Обвиняемый, по уголовному делу которого назначено судебное разбирательство, именуется подсудимым. Обвиняемый, в отношении которого вынесен обвинительный приговор, именуется осужденным. Обвиняемый, в отношении которого вынесен оправдательный приговор, является оправданным.</a:t>
            </a:r>
          </a:p>
          <a:p>
            <a:pPr algn="just"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3. Обвиняемый вправе защищать свои права и законные интересы и иметь достаточное время и возможность для подготовки к защите.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Участники уголовного</a:t>
            </a:r>
            <a:b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судопроизводства со стороны защиты</a:t>
            </a:r>
            <a:b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Защитник (Ст.49 УПК РФ)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Защитник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лицо, осуществляющее в установленном УПК РФ порядке защиту прав и интересов, подозреваемых и обвиняемых и оказывающее им юридическую помощь при производстве по уголовному делу.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 В качестве защитников допускаются адвокаты. По определению или постановлению суда в качестве защитника могут быть допущены наряду с адвокатом один из близких родственников обвиняемого или иное лицо, о допуске которого ходатайствует обвиняемый. При производстве у мирового судьи указанное лицо допускается и вместо адвоката.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Поводы и основание для возбуждения уголовного дела (Ст.140 УПК РФ)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Поводами для возбуждения уголовного дела служат:</a:t>
            </a:r>
          </a:p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заявление о преступлении;</a:t>
            </a:r>
          </a:p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явка с повинной;</a:t>
            </a:r>
          </a:p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сообщение о совершенном или готовящемся преступлении, полученное из иных источников;</a:t>
            </a:r>
          </a:p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постановление прокурора о направлении соответствующих материалов в орган предварительного расследования для решения вопроса об уголовном преследовании.</a:t>
            </a:r>
          </a:p>
          <a:p>
            <a:pPr lvl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Основанием для возбуждения уголовного дела является наличие достаточных данных, указывающих на признаки преступления.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Полномочия судьи по поступившему в суд уголовному делу (Ст.227 УПК РФ)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8429684" cy="5429250"/>
          </a:xfrm>
        </p:spPr>
        <p:txBody>
          <a:bodyPr/>
          <a:lstStyle/>
          <a:p>
            <a:pPr algn="ctr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 поступившему уголовному делу судья принимает одно из следующих решений:</a:t>
            </a:r>
          </a:p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 направлении уголовного дела по подсудности;</a:t>
            </a:r>
          </a:p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 назначении предварительного слушания;</a:t>
            </a:r>
          </a:p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 назначении судебного заседания.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2. Решение судьи оформляется постановлением, в котором указываются: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дата и место вынесения постановления;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наименование суда, фамилия и инициалы судьи, вынесшего постановление;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основания принятого решения.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Полномочия судьи по поступившему в суд уголовному делу (Ст.227 УПК РФ)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Решение принимается в срок не позднее 30 суток со дня поступления уголовного дела в суд. В случае, если в суд поступает уголовное дело в отношении обвиняемого, содержащегося под стражей, судья принимает решение в срок не позднее 14 суток со дня поступления уголовного дела в суд. По просьбе стороны суд вправе предоставить ей возможность для дополнительного ознакомления с материалами уголовного дела.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Список используемых</a:t>
            </a:r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источников</a:t>
            </a: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Конституция РФ от 12.12.1993г. (в ред. от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.07.201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г.)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«Уголовно-процессуальный кодекс Российской Федерации» от 18.12.2001 № 174-ФЗ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smtClean="0"/>
              <a:t>с </a:t>
            </a:r>
            <a:r>
              <a:rPr lang="ru-RU" dirty="0" err="1" smtClean="0"/>
              <a:t>изм</a:t>
            </a:r>
            <a:r>
              <a:rPr lang="ru-RU" dirty="0" smtClean="0"/>
              <a:t>. и доп., вступ. в силу с </a:t>
            </a:r>
            <a:r>
              <a:rPr lang="ru-RU" dirty="0" smtClean="0"/>
              <a:t>01.09.2017 г.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Основания проведения предварительного слушания (Ст.229 УПК РФ)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1. Суд по ходатайству стороны или по собственной инициативе при наличии оснований, предусмотренных частью второй настоящей статьи, проводит предварительное слушание в порядке, установленном УПК РФ.</a:t>
            </a:r>
          </a:p>
          <a:p>
            <a:pPr algn="just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2. Предварительное слушание проводится:</a:t>
            </a:r>
          </a:p>
          <a:p>
            <a:pPr lvl="0"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при наличии ходатайства стороны об исключении доказательства, заявленного в соответствии с настоящей статьей;</a:t>
            </a:r>
          </a:p>
          <a:p>
            <a:pPr lvl="0"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при наличии основания для возвращения уголовного дела прокурору в случаях, предусмотренных УПК РФ;</a:t>
            </a:r>
          </a:p>
          <a:p>
            <a:pPr lvl="0"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при наличии основания для приостановления или прекращения уголовного дела;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Основания проведения предварительного слушания (Ст.229 УПК РФ)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наличии ходатайства стороны о проведении судебного разбирательства в порядке, предусмотренном УПК РФ;</a:t>
            </a:r>
          </a:p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решения вопроса о рассмотрении уголовного дела судом с участием присяжных заседателей;</a:t>
            </a:r>
          </a:p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наличии не вступившего в законную силу приговора, предусматривающего условное осуждение лица, в отношении которого в суд поступило уголовное дело, за ранее совершенное им преступление;</a:t>
            </a:r>
          </a:p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наличии основания для выделения уголовного дела;</a:t>
            </a:r>
          </a:p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наличии ходатайства стороны о соединении уголовных дел в случаях, предусмотренных УПК РФ.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Назначение судебного заседания (Ст.231 УПК РФ)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1428750"/>
            <a:ext cx="8143903" cy="5143500"/>
          </a:xfrm>
        </p:spPr>
        <p:txBody>
          <a:bodyPr/>
          <a:lstStyle/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1. При отсутствии оснований для принятия решений, судья выносит постановление о назначении судебного заседания без проведения предварительного слушания.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2. В постановлении помимо вопросов, разрешаются следующие вопросы:</a:t>
            </a:r>
          </a:p>
          <a:p>
            <a:pPr lvl="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 месте, дате и времени судебного заседания;</a:t>
            </a:r>
          </a:p>
          <a:p>
            <a:pPr lvl="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 рассмотрении уголовного дела судьей единолично или судом коллегиально;</a:t>
            </a:r>
          </a:p>
          <a:p>
            <a:pPr lvl="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 назначении защитника в случаях, предусмотренных УПК РФ;</a:t>
            </a:r>
          </a:p>
          <a:p>
            <a:pPr lvl="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 вызове в судебное заседание лиц по спискам, представленным сторонами;</a:t>
            </a:r>
          </a:p>
          <a:p>
            <a:pPr lvl="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 рассмотрении уголовного дела в закрытом судебном заседании в случаях, предусмотренных УПК РФ;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Назначение судебного заседания (Ст.231 УПК РФ)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1428750"/>
            <a:ext cx="8072465" cy="5143500"/>
          </a:xfrm>
        </p:spPr>
        <p:txBody>
          <a:bodyPr/>
          <a:lstStyle/>
          <a:p>
            <a:pPr algn="just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3. В постановлении также должны содержаться решения о назначении судебного заседания с указанием фамилии, имени и отчества каждого обвиняемого и квалификации вменяемого ему в вину преступления, а также о мере пресечения.</a:t>
            </a:r>
          </a:p>
          <a:p>
            <a:pPr algn="just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4. Стороны должны быть извещены о месте, дате и времени судебного заседания не менее чем за 5 суток до его начала.</a:t>
            </a:r>
          </a:p>
          <a:p>
            <a:pPr algn="just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5. После назначения судебного заседания подсудимый не вправе заявлять ходатайства:</a:t>
            </a:r>
          </a:p>
          <a:p>
            <a:pPr lvl="0"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 рассмотрении уголовного дела судом с участием присяжных заседателей;</a:t>
            </a:r>
          </a:p>
          <a:p>
            <a:pPr lvl="0"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 проведении предварительного слушания;</a:t>
            </a:r>
          </a:p>
          <a:p>
            <a:pPr lvl="0"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 рассмотрении уголовного дела коллегией из трех судей.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Подготовительная часть судебного заседания</a:t>
            </a:r>
            <a:b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Открытие судебного заседания (Ст.261 УПК РФ)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00174"/>
            <a:ext cx="8229600" cy="5143500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назначенное время председательствующий открывает судебное заседание и объявляет, какое уголовное дело подлежит разбирательству.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Проверка явки в суд (Ст.262 УПК РФ) 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857364"/>
            <a:ext cx="8229600" cy="5143500"/>
          </a:xfrm>
        </p:spPr>
        <p:txBody>
          <a:bodyPr/>
          <a:lstStyle/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Секретарь судебного заседания докладывает о явке лиц, которые должны участвовать в судебном заседании, и сообщает о причинах неявки отсутствующих.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Удаление свидетелей из зала судебного заседания (Ст.264 УПК РФ)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 Явившиеся свидетели до начала их допроса удаляются из зала судебного заседания.</a:t>
            </a:r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2. Судебный пристав принимает меры к тому, чтобы не допрошенные судом свидетели не общались с допрошенными свидетелями, а также с иными лицами, находящимися в зале судебного заседания.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Установление личности подсудимого и своевременности вручения ему копии обвинительного заключения или обвинительного акта (Ст.265 УПК РФ)</a:t>
            </a:r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Председательствующий устанавливает личность подсудимого, выясняя его фамилию, имя, отчество, год, месяц, день и место рождения, выясняет, владеет ли он языком, на котором ведется уголовное судопроизводство, место жительства подсудимого, место работы, род занятий, образование, семейное положение и другие данные, касающиеся его личности.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2. Затем председательствующий выясняет, вручена ли подсудимому и когда именно копия обвинительного заключения или обвинительного акта, постановления прокурора об изменении обвинения. При этом судебное разбирательство уголовного дела не может быть начато ранее 7 суток со дня вручения обвиняемому копии обвинительного заключения или обвинительного акта, постановления об изменении обвинения.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Объявление состава суда, других участников судебного разбирательства и разъяснение им права отвода (Ст.266 УПК РФ)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428750"/>
            <a:ext cx="7858180" cy="5143500"/>
          </a:xfrm>
        </p:spPr>
        <p:txBody>
          <a:bodyPr/>
          <a:lstStyle/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Председательствующий объявляет состав суда, сообщает, кто является обвинителем, защитником, потерпевшим, гражданским истцом, гражданским ответчиком или их представителями, а также секретарем судебного заседания, экспертом, специалистом и переводчиком. Председательствующий разъясняет сторонам их право заявлять отвод составу суда или кому-либо из судей в соответствии с настоящим Кодексом.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Заявление и разрешение ходатайств (Ст.271 УПК РФ)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1. Председательствующий опрашивает стороны, имеются ли у них ходатайства о вызове новых свидетелей, экспертов и специалистов, об истребовании вещественных доказательств и документов или об исключении доказательств, полученных с нарушением требований УПК РФ. Лицо, заявившее ходатайство, должно его обосновать.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2. Суд, выслушав мнения участников судебного разбирательства, рассматривает каждое заявленное ходатайство и удовлетворяет его либо выносит определение или постановление об отказе в удовлетворении ходатайства.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3. Лицо, которому судом отказано в удовлетворении ходатайства, вправе заявить его вновь в ходе дальнейшего судебного разбирательства.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4. Суд не вправе отказать в удовлетворении ходатайства о допросе в судебном заседании лица в качестве свидетеля или специалиста, явившегося в суд по инициативе сторон.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428604"/>
            <a:ext cx="7658100" cy="1071562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Участники уголовного судопроизводства</a:t>
            </a:r>
            <a:br>
              <a:rPr lang="ru-RU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Полномочия суда (Ст.29 УПК РФ)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Только суд правомочен:</a:t>
            </a:r>
          </a:p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признать лицо виновным в совершении преступления и назначить ему наказание;</a:t>
            </a:r>
          </a:p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применить к лицу принудительные меры медицинского характера;</a:t>
            </a:r>
          </a:p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применить к лицу принудительные меры воспитательного воздействия;</a:t>
            </a:r>
          </a:p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отменить или изменить решение, принятое нижестоящим судом.</a:t>
            </a:r>
          </a:p>
          <a:p>
            <a:endParaRPr lang="ru-RU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Судебное следствие</a:t>
            </a:r>
            <a:br>
              <a:rPr lang="ru-RU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Начало судебного следствия (Ст.273 УПК РФ)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14500"/>
            <a:ext cx="8229600" cy="5143500"/>
          </a:xfrm>
        </p:spPr>
        <p:txBody>
          <a:bodyPr/>
          <a:lstStyle/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1. Судебное следствие начинается с изложения государственным обвинителем предъявленного подсудимому обвинения, а по уголовным делам частного обвинения - с изложения заявления частным обвинителем.</a:t>
            </a:r>
          </a:p>
          <a:p>
            <a:pPr algn="just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2. Председательствующий опрашивает подсудимого, понятно ли ему обвинение, признает ли он себя виновным и желает ли он или его защитник выразить свое отношение к предъявленному обвинению.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Порядок исследования доказательств (Ст.274 УПК РФ)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285860"/>
            <a:ext cx="8229600" cy="5143500"/>
          </a:xfrm>
        </p:spPr>
        <p:txBody>
          <a:bodyPr/>
          <a:lstStyle/>
          <a:p>
            <a:pPr algn="just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1. Очередность исследования доказательств определяется стороной, представляющей доказательства суду.</a:t>
            </a:r>
          </a:p>
          <a:p>
            <a:pPr algn="just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2. Первой представляет доказательства сторона обвинения. После исследования доказательств, представленных стороной обвинения, исследуются доказательства, представленные стороной защиты.</a:t>
            </a:r>
          </a:p>
          <a:p>
            <a:pPr algn="just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3. Допрос подсудимого проводится в соответствии со статьей 275 УПК РФ. С разрешения председательствующего подсудимый вправе давать показания в любой момент судебного следствия.</a:t>
            </a:r>
          </a:p>
          <a:p>
            <a:pPr algn="just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4. Если в уголовном деле участвует несколько подсудимых, то очередность представления ими доказательств определяется судом с учетом мнения сторон.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Допрос подсудимого (Ст.275 УПК РФ)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1. При согласии подсудимого дать показания первыми его допрашивают защитник и участники судебного разбирательства со стороны защиты, затем государственный обвинитель и участники судебного разбирательства со стороны обвинения. Председательствующий отклоняет наводящие вопросы и вопросы, не имеющие отношения к уголовному делу.</a:t>
            </a:r>
          </a:p>
          <a:p>
            <a:pPr algn="just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2. Подсудимый вправе пользоваться письменными заметками, которые предъявляются суду по его требованию.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Допрос потерпевшего (Ст.277 УПК РФ)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5143500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Потерпевший допрашивается в порядке, установленном УПК РФ.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2. Потерпевший с разрешения председательствующего может давать показания в любой момент судебного следствия.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Допрос свидетелей (Ст.278 УПК РФ)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1. Свидетели допрашиваются порознь и в отсутствие недопрошенных свидетелей.</a:t>
            </a:r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2. Перед допросом председательствующий устанавливает личность свидетеля, выясняет его отношение к подсудимому и потерпевшему, разъясняет ему права, обязанности и ответственность, о чем свидетель дает подписку, которая приобщается к протоколу судебного заседания.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14290"/>
            <a:ext cx="7658100" cy="1071562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Особенности допроса несовершеннолетнего потерпевшего и свидетеля </a:t>
            </a:r>
            <a:b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(Ст.280УПК РФ)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При участии в допросе потерпевших и свидетелей в возрасте до четырнадцати лет, а по усмотрению суда и в возрасте от четырнадцати до восемнадцати лет участвует педагог. Допрос несовершеннолетних потерпевших и свидетелей, имеющих физические или психические недостатки, проводится во всех случаях в присутствии педагога.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2. Педагог вправе с разрешения председательствующего задавать вопросы несовершеннолетнему потерпевшему, свидетелю.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Особенности допроса несовершеннолетнего потерпевшего и свидетеля </a:t>
            </a:r>
            <a:b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(Ст.280УПК РФ)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514350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3. При необходимости для участия в допросе несовершеннолетних потерпевших и свидетелей, указанных в части первой настоящей статьи, вызываются также их законные представители, которые могут с разрешения председательствующего задавать вопросы допрашиваемому. Допрос потерпевшего или свидетеля, не достигшего возраста четырнадцати лет, проводится с обязательным участием его законного представителя.</a:t>
            </a:r>
          </a:p>
          <a:p>
            <a:pPr algn="just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4. В целях охраны прав несовершеннолетних по ходатайству сторон, а также по инициативе суда допрос потерпевших и свидетелей, не достигших возраста восемнадцати лет, может быть проведен в отсутствие подсудимого, о чем суд выносит определение или постановление. После возвращения подсудимого в зал судебного заседания ему должны быть сообщены показания этих лиц и представлена возможность задавать им вопросы.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Осмотр вещественных доказательств (Ст.284 УПК РФ)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1. Осмотр вещественных доказательств проводится в любой момент судебного следствия по ходатайству сторон. Лица, которым предъявлены вещественные доказательства, вправе обращать внимание суда на обстоятельства, имеющие значение для уголовного дела.</a:t>
            </a:r>
          </a:p>
          <a:p>
            <a:pPr algn="just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2. Осмотр вещественных доказательств может проводиться судом по месту их нахождения.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Приобщение к материалам уголовного дела документов, представленных суду (Ст.286 УПК РФ)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Документы, представленные в судебное заседание сторонами или истребованные судом, могут быть на основании определения или постановления суда исследованы и приобщены к материалам уголовного дела.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Освидетельствование (Ст.290 УПК РФ)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Освидетельствование лица, сопровождающееся его обнажением, производится в отдельном помещении врачом или иным специалистом, которым составляется и подписывается акт освидетельствования, после чего указанные лица возвращаются в зал судебного заседания. В присутствии сторон и освидетельствованного лица врач или иной специалист сообщает суду о следах и приметах на теле освидетельствованного, если они обнаружены, отвечает на вопросы сторон и судей. Акт освидетельствования приобщается к материалам уголовного дела.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Участники уголовного судопроизводства</a:t>
            </a:r>
            <a:b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Полномочия суда (Ст.29 УПК РФ)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1.  Только суд, в том числе в ходе досудебного производства, правомочен принимать решения:</a:t>
            </a:r>
          </a:p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 избрании меры пресечения в виде заключения под стражу, домашнего ареста, залога;</a:t>
            </a:r>
          </a:p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 продлении срока содержания под стражей или срока домашнего ареста;</a:t>
            </a:r>
          </a:p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 производстве осмотра жилища при отсутствии согласия проживающих в нем лиц;</a:t>
            </a:r>
          </a:p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 производстве обыска и (или) выемки в жилище;</a:t>
            </a:r>
          </a:p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 наложении ареста на корреспонденцию, разрешении на ее осмотр и выемку в учреждениях связи;</a:t>
            </a:r>
          </a:p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 наложении ареста на имущество.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Окончание судебного следствия (Ст.291 УПК РФ)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1. По окончании исследования представленных сторонами доказательств председательствующий опрашивает стороны, желают ли они дополнить судебное следствие. В случае заявления ходатайства о дополнении судебного следствия суд обсуждает его и принимает соответствующее решение.</a:t>
            </a:r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2. После разрешения ходатайств и выполнения, связанных с этим необходимых судебных действий председательствующий объявляет судебное следствие оконченным.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Прения сторон и последнее слово подсудимого</a:t>
            </a:r>
            <a:b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Содержание и порядок прений сторон </a:t>
            </a:r>
            <a:b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(Ст.292 УПК РФ)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1. Прения сторон состоят из речей обвинителя и защитника. При отсутствии защитника в прениях сторон участвует подсудимый.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2. В прениях сторон могут также участвовать потерпевший и его представитель. Гражданский истец, гражданский ответчик, их представители, подсудимый вправе ходатайствовать об участии в прениях сторон.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3. Последовательность выступлений участников прений сторон устанавливается судом. При этом первым во всех случаях выступает обвинитель, а последними - подсудимый и его защитник. Гражданский ответчик и его представитель выступают в прениях сторон после гражданского истца и его представителя.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Прения сторон и последнее слово подсудимого</a:t>
            </a:r>
            <a:b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Содержание и порядок прений сторон </a:t>
            </a:r>
            <a:b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(Ст.292 УПК РФ)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4. Участник прений сторон не вправе ссылаться на доказательства, которые не рассматривались в судебном заседании или признаны судом недопустимыми.</a:t>
            </a:r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5. Суд не вправе ограничивать продолжительность прений сторон. При этом председательствующий вправе останавливать участвующих в прениях лиц, если они касаются обстоятельств, не имеющих отношения к рассматриваемому уголовному делу, а также доказательств, признанных недопустимыми.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Последнее слово подсудимого (Ст.293 УПК РФ)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1. После окончания прений сторон председательствующий предоставляет подсудимому последнее слово, в том числе с использованием систем видеоконференц-связи. Никакие вопросы к подсудимому во время его последнего слова не допускаются.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2. Суд не может ограничивать продолжительность последнего слова подсудимого определенным временем. При этом председательствующий вправе останавливать подсудимого в случаях, когда обстоятельства, излагаемые подсудимым, не имеют отношения к рассматриваемому уголовному делу.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Возобновление судебного следствия (Ст.294 УПК РФ)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Если участники прений сторон или подсудимый в последнем слове сообщат о новых обстоятельствах, имеющих значение для уголовного дела, или заявят о необходимости предъявить суду для исследования новые доказательства, то суд вправе возобновить судебное следствие. По окончании возобновленного судебного следствия суд вновь открывает прения сторон и предоставляет подсудимому последнее слово.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Удаление суда в совещательную комнату для постановления приговора </a:t>
            </a:r>
            <a:b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(Ст.295 УПК РФ)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Заслушав последнее слово подсудимого, суд удаляется в совещательную комнату для постановления приговора, о чем председательствующий объявляет присутствующим в зале судебного заседания.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2. Перед удалением суда в совещательную комнату участникам судебного разбирательства должно быть объявлено время оглашения приговора.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Постановление приговора именем Российской Федерации (Ст.296 УПК РФ)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Суд постановляет приговор именем Российской Федерации.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Законность, обоснованность и справедливость приговора (Ст.297 УПК РФ)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 Приговор суда должен быть законным, обоснованным и справедливым.</a:t>
            </a:r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2. Приговор признается законным, обоснованным и справедливым, если он постановлен в соответствии с требованиями УПК РФ и основан на правильном применении уголовного закона.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Тайна совещания судей</a:t>
            </a:r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(Ст.298 УПК РФ)</a:t>
            </a: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Приговор постановляется судом в совещательной комнате. Во время постановления приговора в этой комнате могут находиться лишь судьи, входящие в состав суда по данному уголовному делу.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Решение вопроса о вменяемости подсудимого (Ст.300 УПК РФ)</a:t>
            </a: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1. В случаях, предусмотренных УПК РФ, суд обсуждает вопрос о вменяемости подсудимого, если данный вопрос возникал в ходе предварительного расследования или судебного разбирательства.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2. Признав, что подсудимый во время совершения деяния находился в состоянии невменяемости или у подсудимого после совершения преступления наступило психическое расстройство, лишающее его возможности осознавать фактический характер и общественную опасность своих действий (бездействия) либо руководить ими, суд выносит постановление в порядке, установленном УПК РФ.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Участники уголовного судопроизводства </a:t>
            </a:r>
            <a:r>
              <a:rPr lang="ru-RU" sz="2200" dirty="0" smtClean="0">
                <a:solidFill>
                  <a:srgbClr val="FF0000"/>
                </a:solidFill>
              </a:rPr>
              <a:t/>
            </a:r>
            <a:br>
              <a:rPr lang="ru-RU" sz="2200" dirty="0" smtClean="0">
                <a:solidFill>
                  <a:srgbClr val="FF0000"/>
                </a:solidFill>
              </a:rPr>
            </a:br>
            <a:r>
              <a:rPr lang="ru-RU" sz="2200" dirty="0" smtClean="0">
                <a:solidFill>
                  <a:srgbClr val="FF0000"/>
                </a:solidFill>
              </a:rPr>
              <a:t> Состав суда (Ст.30 УПК РФ)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1.  Рассмотрение уголовных дел осуществляется судом коллегиально или судьей единолично. Состав суда для рассмотрения конкретного дела формируется с учетом нагрузки и специализации судей в порядке, исключающем влияние на его формирование лиц, заинтересованных в исходе судебного разбирательства, в том числе с использованием автоматизированной информационной системы.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	2. Рассмотрение уголовных дел в кассационном порядке осуществляется Президиумом Верховного Суда республики, краевого или областного суда, суда города федерального значения, суда автономной области, суда автономного округа, окружного (флотского) военного суда в составе не менее трех судей, Судебной коллегией по уголовным делам Верховного Суда Российской Федерации и Судебной коллегией по делам военнослужащих Верховного Суда Российской Федерации в составе трех судей, а в порядке надзора - большинством членов Президиума Верховного Суда Российской Федерации.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3. Уголовные дела, подсудные мировому судье, рассматриваются судьями гарнизонных военных судов единолично в порядке, установленным УПК РФ.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Виды приговоров (Ст.302 УПК РФ)</a:t>
            </a: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1. Приговор суда может быть оправдательным или обвинительным.</a:t>
            </a:r>
          </a:p>
          <a:p>
            <a:pPr algn="just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2. Оправдательный приговор постановляется в случаях, если:</a:t>
            </a:r>
          </a:p>
          <a:p>
            <a:pPr lvl="0"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не установлено событие преступления;</a:t>
            </a:r>
          </a:p>
          <a:p>
            <a:pPr lvl="0"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подсудимый не причастен к совершению преступления;</a:t>
            </a:r>
          </a:p>
          <a:p>
            <a:pPr lvl="0"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 деянии подсудимого отсутствует состав преступления;</a:t>
            </a:r>
          </a:p>
          <a:p>
            <a:pPr lvl="0"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 отношении подсудимого коллегией присяжных заседателей вынесен оправдательный вердикт.</a:t>
            </a:r>
          </a:p>
          <a:p>
            <a:pPr algn="just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3. Обвинительный приговор постановляется:</a:t>
            </a:r>
          </a:p>
          <a:p>
            <a:pPr lvl="0"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 назначением наказания, подлежащего отбыванию осужденным;</a:t>
            </a:r>
          </a:p>
          <a:p>
            <a:pPr lvl="0"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 назначением наказания и освобождением от его отбывания;</a:t>
            </a:r>
          </a:p>
          <a:p>
            <a:pPr lvl="0"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без назначения наказания.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Составление приговора (Ст.303 УПК РФ)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5143500"/>
          </a:xfrm>
        </p:spPr>
        <p:txBody>
          <a:bodyPr/>
          <a:lstStyle/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Суд переходит к составлению приговора. Он излагается на том языке, на котором проводилось судебное разбирательство, и состоит из вводной, описательно-мотивировочной и резолютивной частей.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2. Приговор должен быть написан от руки или изготовлен с помощью технических средств одним из судей, участвующих в его постановлении. Приговор подписывается всеми судьями, в том числе и судьей, оставшимся при особом мнении.</a:t>
            </a:r>
          </a:p>
          <a:p>
            <a:pPr algn="just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Составление приговора (Ст.303 УПК РФ)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 Исправления в приговоре должны быть оговорены и удостоверены подписями всех судей в совещательной комнате до провозглашения приговора.</a:t>
            </a:r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4. Если в ходе судебного разбирательства данные о личности потерпевшего, свидетеля или иных участников уголовного судопроизводства не раскрывались, суд в приговоре ссылается на псевдонимы этих лиц (с указанием этого факта).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Вводная часть приговора (Ст.304 УПК РФ)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Во вводной части приговора указываются следующие сведения:</a:t>
            </a:r>
          </a:p>
          <a:p>
            <a:pPr lvl="0"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 постановлении приговора именем Российской Федерации;</a:t>
            </a:r>
          </a:p>
          <a:p>
            <a:pPr lvl="0"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дата и место постановления приговора;</a:t>
            </a:r>
          </a:p>
          <a:p>
            <a:pPr lvl="0"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наименование суда, постановившего приговор, состав суда, данные о секретаре судебного заседания, об обвинителе, о защитнике, потерпевшем, гражданском истце, гражданском ответчике и об их представителях;</a:t>
            </a:r>
          </a:p>
          <a:p>
            <a:pPr lvl="0"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фамилия, имя и отчество подсудимого, дата и место его рождения, место жительства, место работы, род занятий, образование, семейное положение и иные данные о личности подсудимого, имеющие значение для уголовного дела;</a:t>
            </a:r>
          </a:p>
          <a:p>
            <a:pPr lvl="0"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пункт, часть, статья Уголовного кодекса Российской Федерации, предусматривающие ответственность за преступление, в совершении которого обвиняется подсудимый.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Описательно-мотивировочная часть оправдательного приговора (Ст.305 УПК РФ)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1. В описательно-мотивировочной части оправдательного приговора излагаются:</a:t>
            </a:r>
          </a:p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существо предъявленного обвинения;</a:t>
            </a:r>
          </a:p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обстоятельства уголовного дела, установленные судом;</a:t>
            </a:r>
          </a:p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основания оправдания подсудимого и доказательства, их подтверждающие;</a:t>
            </a:r>
          </a:p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мотивы, по которым суд отвергает доказательства, представленные стороной обвинения;</a:t>
            </a:r>
          </a:p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мотивы решения в отношении гражданского иска.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2. Не допускается включение в оправдательный приговор формулировок, ставящих под сомнение невиновность оправданного.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Резолютивная часть оправдательного приговора (Ст.306 УПК РФ)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1. Резолютивная часть оправдательного приговора должна содержать:</a:t>
            </a:r>
          </a:p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фамилию, имя и отчество подсудимого;</a:t>
            </a:r>
          </a:p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решение о признании подсудимого невиновным и основания его оправдания;</a:t>
            </a:r>
          </a:p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решение об отмене меры пресечения, если она была избрана;</a:t>
            </a:r>
          </a:p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решение об отмене мер по обеспечению конфискации имущества, а также мер по обеспечению возмещения вреда, если такие меры были приняты;</a:t>
            </a:r>
          </a:p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разъяснение порядка возмещения вреда, связанного с уголовным преследованием.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Описательно-мотивировочная часть обвинительного приговора (Ст.307 УПК РФ)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Описательно-мотивировочная часть обвинительного приговора должна содержать:</a:t>
            </a:r>
          </a:p>
          <a:p>
            <a:pPr lvl="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описание преступного деяния, признанного судом доказанным, с указанием места, времени, способа его совершения, формы вины, мотивов, целей и последствий преступления;</a:t>
            </a:r>
          </a:p>
          <a:p>
            <a:pPr lvl="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доказательства, на которых основаны выводы суда в отношении подсудимого, и мотивы, по которым суд отверг другие доказательства;</a:t>
            </a:r>
          </a:p>
          <a:p>
            <a:pPr lvl="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указание на обстоятельства, смягчающие и отягчающие наказание, а в случае признания обвинения в какой-либо части необоснованным или установления неправильной квалификации преступления - основания и мотивы изменения обвинения;</a:t>
            </a:r>
          </a:p>
          <a:p>
            <a:pPr lvl="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мотивы решения всех вопросов, относящихся к назначению уголовного наказания, освобождению от него или его отбывания, применению иных мер воздействия;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Резолютивная часть обвинительного приговора (Ст.308 УПК РФ)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В резолютивной части обвинительного приговора должны быть указаны:</a:t>
            </a:r>
          </a:p>
          <a:p>
            <a:pPr lvl="0"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фамилия, имя и отчество подсудимого;</a:t>
            </a:r>
          </a:p>
          <a:p>
            <a:pPr lvl="0"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решение о признании подсудимого виновным в совершении преступления;</a:t>
            </a:r>
          </a:p>
          <a:p>
            <a:pPr lvl="0"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пункт, часть, статья Уголовного Кодекса Российской Федерации, предусматривающие ответственность за преступление, в совершении которого подсудимый признан виновным;</a:t>
            </a:r>
          </a:p>
          <a:p>
            <a:pPr lvl="0"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вид и размер наказания, назначенного подсудимому за каждое преступление, в совершении которого он признан виновным;</a:t>
            </a:r>
          </a:p>
          <a:p>
            <a:pPr lvl="0"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вид исправительного учреждения, в котором должен отбывать наказание осужденный к лишению свободы, и режим данного исправительного учреждения;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Провозглашение приговора</a:t>
            </a:r>
            <a:b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(Ст.310 УПК РФ)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1. После подписания приговора суд возвращается в зал судебного заседания и председательствующий провозглашает приговор. Все присутствующие в зале судебного заседания, включая состав суда, выслушивают приговор стоя.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2. Если приговор изложен на языке, которым подсудимый не владеет, то переводчик переводит приговор вслух на язык, которым владеет подсудимый, синхронно с провозглашением приговора или после его провозглашения.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3. Если подсудимый осужден к смертной казни, то председательствующий разъясняет ему право ходатайствовать о помиловании.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Освобождение подсудимого из-под стражи (Ст.311 УПК РФ)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Подсудимый, находящийся под стражей, подлежит немедленному освобождению в зале суда в случаях вынесения:</a:t>
            </a:r>
          </a:p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оправдательного приговора;</a:t>
            </a:r>
          </a:p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обвинительного приговора без назначения наказания;</a:t>
            </a:r>
          </a:p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обвинительного приговора с назначением наказания и с освобождением от его отбывания;</a:t>
            </a:r>
          </a:p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обвинительного приговора с назначением наказания, не связанного с лишением свободы, или наказания в виде лишения свободы условно.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500042"/>
            <a:ext cx="7658100" cy="1071562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Участники уголовного</a:t>
            </a:r>
            <a:br>
              <a:rPr lang="ru-RU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судопроизводства со стороны обвинения</a:t>
            </a:r>
            <a:br>
              <a:rPr lang="ru-RU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Прокурор (Ст.37 УПК РФ)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1. Прокурор является должностным лицом, уполномоченным в пределах компетенции, предусмотренной УПК РФ, осуществлять от имени государства уголовное преследование в ходе уголовного судопроизводства, а также надзор за процессуальной деятельностью органов дознания и органов предварительного следствия.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2. В ходе судебного производства по уголовному делу прокурор поддерживает государственное обвинение, обеспечивая его законность и обоснованность.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3. Прокурор вправе в порядке и по основаниям, которые установлены УПК РФ, отказаться от осуществления уголовного преследования с обязательным указанием мотивов своего решения.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4. Полномочия прокурора, предусмотренные настоящей статьей, осуществляются прокурорами района, города, их заместителями, приравненными к ним прокурорами и вышестоящими прокурорами.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Вручение копии приговора </a:t>
            </a:r>
            <a:b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(Ст.312 УПК РФ)</a:t>
            </a: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В течение 5 суток со дня провозглашения приговора его копии вручаются осужденному или оправданному, его защитнику и обвинителю. В тот же срок копии приговора могут быть вручены потерпевшему, гражданскому истцу, гражданскому ответчику и их представителям при наличии ходатайства указанных лиц.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1785926"/>
            <a:ext cx="8143932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СПАСИБО </a:t>
            </a:r>
            <a:endParaRPr lang="en-US" sz="50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5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ЗА ВНИМАНИЕ</a:t>
            </a:r>
            <a:endParaRPr lang="ru-RU" sz="5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Участники уголовного</a:t>
            </a:r>
            <a:b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судопроизводства со стороны обвинения</a:t>
            </a:r>
            <a:b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Следователь (Ст.38 УПК РФ)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5643578"/>
          </a:xfrm>
        </p:spPr>
        <p:txBody>
          <a:bodyPr/>
          <a:lstStyle/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1. Следователь является должностным лицом, уполномоченным в пределах компетенции, предусмотренной УПК РФ, осуществлять предварительное следствие по уголовному делу.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2.  Следователь уполномочен: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возбуждать уголовное дело в порядке, установленном УПК РФ;</a:t>
            </a:r>
          </a:p>
          <a:p>
            <a:pPr lvl="0"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принимать уголовное дело к своему производству или передавать его руководителю следственного органа для направления по подследственности;</a:t>
            </a:r>
          </a:p>
          <a:p>
            <a:pPr lvl="0"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самостоятельно направлять ход расследования, принимать решение о производстве следственных и иных процессуальных действий, за исключением случаев, когда в соответствии с УПК РФ требуется получение судебного решения или согласия руководителя следственного органа;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3. В случае несогласия с требованиями прокурора об устранении нарушений федерального законодательства, допущенных в ходе предварительного следствия, следователь обязан представить свои письменные возражения руководителю следственного органа, который информирует об этом прокурора.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Участники уголовного</a:t>
            </a:r>
            <a:b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судопроизводства со стороны обвинения</a:t>
            </a:r>
            <a:b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Руководитель следственного органа (Ст.39 УПК РФ)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Руководитель следственного органа уполномочен:</a:t>
            </a:r>
          </a:p>
          <a:p>
            <a:pPr lvl="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поручать производство предварительного следствия следователю либо нескольким следователям, а также изымать уголовное дело у следователя и передавать его другому следователю с обязательным указанием оснований такой передачи, создавать следственную группу, изменять ее состав либо принимать уголовное дело к своему производству;</a:t>
            </a:r>
          </a:p>
          <a:p>
            <a:pPr lvl="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проверять материалы проверки сообщения о преступлении или материалы уголовного дела, отменять незаконные или необоснованные постановления следователя;</a:t>
            </a:r>
          </a:p>
          <a:p>
            <a:pPr lvl="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отменять по находящимся в производстве подчиненного следственного органа уголовным делам незаконные или необоснованные постановления руководителя, следователя (дознавателя) другого органа предварительного расследования;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Участники уголовного</a:t>
            </a:r>
            <a:b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судопроизводства со стороны обвинения</a:t>
            </a:r>
            <a:b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Руководитель следственного органа (Ст.39 УПК РФ)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Руководитель следственного органа вправе возбудить уголовное дело в порядке, установленном УПК РФ, принять уголовное дело к своему производству и произвести предварительное следствие в полном объеме, обладая при этом полномочиями следователя или руководителя следственной группы, предусмотренными УПК РФ.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3. Указания руководителя следственного органа по уголовному делу даются в письменном виде и обязательны для исполнения следователем. Указания руководителя следственного органа могут быть обжалованы им руководителю вышестоящего следственного органа.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380</TotalTime>
  <Words>982</Words>
  <Application>Microsoft Office PowerPoint</Application>
  <PresentationFormat>Экран (4:3)</PresentationFormat>
  <Paragraphs>265</Paragraphs>
  <Slides>61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61</vt:i4>
      </vt:variant>
    </vt:vector>
  </HeadingPairs>
  <TitlesOfParts>
    <vt:vector size="62" baseType="lpstr">
      <vt:lpstr>Апекс</vt:lpstr>
      <vt:lpstr> Порядок ведения судебного процесса по уголовным делам </vt:lpstr>
      <vt:lpstr>Список используемых источников</vt:lpstr>
      <vt:lpstr>Участники уголовного судопроизводства  Полномочия суда (Ст.29 УПК РФ) </vt:lpstr>
      <vt:lpstr>Участники уголовного судопроизводства  Полномочия суда (Ст.29 УПК РФ)</vt:lpstr>
      <vt:lpstr>Участники уголовного судопроизводства   Состав суда (Ст.30 УПК РФ)</vt:lpstr>
      <vt:lpstr>Участники уголовного судопроизводства со стороны обвинения Прокурор (Ст.37 УПК РФ) </vt:lpstr>
      <vt:lpstr>Участники уголовного судопроизводства со стороны обвинения Следователь (Ст.38 УПК РФ)</vt:lpstr>
      <vt:lpstr>Участники уголовного судопроизводства со стороны обвинения  Руководитель следственного органа (Ст.39 УПК РФ)</vt:lpstr>
      <vt:lpstr>Участники уголовного судопроизводства со стороны обвинения  Руководитель следственного органа (Ст.39 УПК РФ)</vt:lpstr>
      <vt:lpstr>Участники уголовного судопроизводства со стороны обвинения  Орган дознания (Ст.40 УПК РФ)</vt:lpstr>
      <vt:lpstr>Участники уголовного судопроизводства со стороны обвинения  Орган дознания (Ст.40 УПК РФ)</vt:lpstr>
      <vt:lpstr>Участники уголовного судопроизводства со стороны обвинения Потерпевший (Ст. 42 УПК РФ)</vt:lpstr>
      <vt:lpstr>Участники уголовного судопроизводства со стороны обвинения  Гражданский истец (Ст.44 УПК РФ)</vt:lpstr>
      <vt:lpstr>Участники уголовного судопроизводства со стороны защиты Подозреваемый (Ст.46 УПК РФ)</vt:lpstr>
      <vt:lpstr>Участники уголовного судопроизводства со стороны защиты  Обвиняемый (Ст.47 УПК РФ)</vt:lpstr>
      <vt:lpstr>Участники уголовного судопроизводства со стороны защиты  Защитник (Ст.49 УПК РФ)</vt:lpstr>
      <vt:lpstr>Поводы и основание для возбуждения уголовного дела (Ст.140 УПК РФ)</vt:lpstr>
      <vt:lpstr> Полномочия судьи по поступившему в суд уголовному делу (Ст.227 УПК РФ) </vt:lpstr>
      <vt:lpstr>Полномочия судьи по поступившему в суд уголовному делу (Ст.227 УПК РФ)</vt:lpstr>
      <vt:lpstr>Основания проведения предварительного слушания (Ст.229 УПК РФ)</vt:lpstr>
      <vt:lpstr>Основания проведения предварительного слушания (Ст.229 УПК РФ)</vt:lpstr>
      <vt:lpstr>Назначение судебного заседания (Ст.231 УПК РФ)</vt:lpstr>
      <vt:lpstr>Назначение судебного заседания (Ст.231 УПК РФ)</vt:lpstr>
      <vt:lpstr>Подготовительная часть судебного заседания Открытие судебного заседания (Ст.261 УПК РФ)</vt:lpstr>
      <vt:lpstr>Проверка явки в суд (Ст.262 УПК РФ) </vt:lpstr>
      <vt:lpstr>Удаление свидетелей из зала судебного заседания (Ст.264 УПК РФ)</vt:lpstr>
      <vt:lpstr>Установление личности подсудимого и своевременности вручения ему копии обвинительного заключения или обвинительного акта (Ст.265 УПК РФ)</vt:lpstr>
      <vt:lpstr>Объявление состава суда, других участников судебного разбирательства и разъяснение им права отвода (Ст.266 УПК РФ)</vt:lpstr>
      <vt:lpstr>Заявление и разрешение ходатайств (Ст.271 УПК РФ)</vt:lpstr>
      <vt:lpstr>Судебное следствие Начало судебного следствия (Ст.273 УПК РФ)</vt:lpstr>
      <vt:lpstr>Порядок исследования доказательств (Ст.274 УПК РФ)</vt:lpstr>
      <vt:lpstr>Допрос подсудимого (Ст.275 УПК РФ)</vt:lpstr>
      <vt:lpstr>Допрос потерпевшего (Ст.277 УПК РФ)</vt:lpstr>
      <vt:lpstr>Допрос свидетелей (Ст.278 УПК РФ)</vt:lpstr>
      <vt:lpstr>Особенности допроса несовершеннолетнего потерпевшего и свидетеля  (Ст.280УПК РФ)</vt:lpstr>
      <vt:lpstr>Особенности допроса несовершеннолетнего потерпевшего и свидетеля  (Ст.280УПК РФ)</vt:lpstr>
      <vt:lpstr>Осмотр вещественных доказательств (Ст.284 УПК РФ)</vt:lpstr>
      <vt:lpstr>Приобщение к материалам уголовного дела документов, представленных суду (Ст.286 УПК РФ)</vt:lpstr>
      <vt:lpstr>Освидетельствование (Ст.290 УПК РФ)</vt:lpstr>
      <vt:lpstr>Окончание судебного следствия (Ст.291 УПК РФ)</vt:lpstr>
      <vt:lpstr>Прения сторон и последнее слово подсудимого Содержание и порядок прений сторон  (Ст.292 УПК РФ)</vt:lpstr>
      <vt:lpstr>Прения сторон и последнее слово подсудимого Содержание и порядок прений сторон  (Ст.292 УПК РФ)</vt:lpstr>
      <vt:lpstr>Последнее слово подсудимого (Ст.293 УПК РФ)</vt:lpstr>
      <vt:lpstr>Возобновление судебного следствия (Ст.294 УПК РФ)</vt:lpstr>
      <vt:lpstr>Удаление суда в совещательную комнату для постановления приговора  (Ст.295 УПК РФ)</vt:lpstr>
      <vt:lpstr>Постановление приговора именем Российской Федерации (Ст.296 УПК РФ)</vt:lpstr>
      <vt:lpstr>Законность, обоснованность и справедливость приговора (Ст.297 УПК РФ)</vt:lpstr>
      <vt:lpstr>Тайна совещания судей  (Ст.298 УПК РФ)</vt:lpstr>
      <vt:lpstr>Решение вопроса о вменяемости подсудимого (Ст.300 УПК РФ)</vt:lpstr>
      <vt:lpstr>Виды приговоров (Ст.302 УПК РФ)</vt:lpstr>
      <vt:lpstr>Составление приговора (Ст.303 УПК РФ)</vt:lpstr>
      <vt:lpstr>Составление приговора (Ст.303 УПК РФ)</vt:lpstr>
      <vt:lpstr>Вводная часть приговора (Ст.304 УПК РФ)</vt:lpstr>
      <vt:lpstr>Описательно-мотивировочная часть оправдательного приговора (Ст.305 УПК РФ)</vt:lpstr>
      <vt:lpstr>Резолютивная часть оправдательного приговора (Ст.306 УПК РФ)</vt:lpstr>
      <vt:lpstr>Описательно-мотивировочная часть обвинительного приговора (Ст.307 УПК РФ)</vt:lpstr>
      <vt:lpstr>Резолютивная часть обвинительного приговора (Ст.308 УПК РФ)</vt:lpstr>
      <vt:lpstr>Провозглашение приговора  (Ст.310 УПК РФ)</vt:lpstr>
      <vt:lpstr>Освобождение подсудимого из-под стражи (Ст.311 УПК РФ)</vt:lpstr>
      <vt:lpstr>Вручение копии приговора  (Ст.312 УПК РФ)</vt:lpstr>
      <vt:lpstr>Слайд 61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Порядок ведения судебного процесса по уголовным делам </dc:title>
  <dc:creator>C.И. Султанов</dc:creator>
  <cp:lastModifiedBy>User</cp:lastModifiedBy>
  <cp:revision>43</cp:revision>
  <dcterms:created xsi:type="dcterms:W3CDTF">2011-07-27T06:54:12Z</dcterms:created>
  <dcterms:modified xsi:type="dcterms:W3CDTF">2017-10-20T11:12:26Z</dcterms:modified>
</cp:coreProperties>
</file>