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8" r:id="rId3"/>
    <p:sldId id="277" r:id="rId4"/>
    <p:sldId id="27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99F"/>
    <a:srgbClr val="6DC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9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00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83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324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97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40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0521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73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63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986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286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6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562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109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492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9894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889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71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09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213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652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75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26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45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97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20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29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57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708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66E1F6-1EC0-4AD1-8585-8F9BA5B322D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FF9DE3-E013-4642-A3FD-96D7F615E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27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odrazdel.docx" TargetMode="External"/><Relationship Id="rId2" Type="http://schemas.openxmlformats.org/officeDocument/2006/relationships/hyperlink" Target="Nadyukha%20(1).docx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1386">
              <a:srgbClr val="84CBFF"/>
            </a:gs>
            <a:gs pos="56000">
              <a:srgbClr val="85CBFF"/>
            </a:gs>
            <a:gs pos="66000">
              <a:schemeClr val="bg1">
                <a:lumMod val="20000"/>
                <a:lumOff val="80000"/>
              </a:schemeClr>
            </a:gs>
            <a:gs pos="97000">
              <a:srgbClr val="6DC0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106" y="1504378"/>
            <a:ext cx="9656481" cy="31751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65100">
            <a:bevelT w="177800" h="38100"/>
          </a:sp3d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26099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26099F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4400" b="1" dirty="0" smtClean="0">
                <a:solidFill>
                  <a:srgbClr val="26099F"/>
                </a:solidFill>
                <a:latin typeface="Times New Roman" pitchFamily="18" charset="0"/>
                <a:cs typeface="Times New Roman" pitchFamily="18" charset="0"/>
              </a:rPr>
              <a:t>РЕГУЛИРОВАНИЯ ТРУДА ПЕДАГОГИЧЕСКИХ </a:t>
            </a:r>
            <a:r>
              <a:rPr lang="ru-RU" sz="4400" b="1" dirty="0" smtClean="0">
                <a:solidFill>
                  <a:srgbClr val="26099F"/>
                </a:solidFill>
                <a:latin typeface="Times New Roman" pitchFamily="18" charset="0"/>
                <a:cs typeface="Times New Roman" pitchFamily="18" charset="0"/>
              </a:rPr>
              <a:t>РАБОТНИКОВ»</a:t>
            </a:r>
            <a:endParaRPr lang="ru-RU" sz="4400" b="1" dirty="0">
              <a:solidFill>
                <a:srgbClr val="26099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8362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заключения и прекращения трудового договора с работниками организаций,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 (ст.332)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044" y="2448233"/>
            <a:ext cx="11417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целях сохранения непрерывности учебного процесса допускается заключение трудового договора без избрания по конкурсу на замещение соответствующей должности при приеме на работу по совместительству или в создаваемые образовательные организации высшего образования до начала работы ученого совета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срок не более 1 года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для замещения временно отсутствующего работника, за которым сохраняется место работы, 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 выхода этого работника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7255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ck-Booпмиks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7654" b="25736"/>
          <a:stretch>
            <a:fillRect/>
          </a:stretch>
        </p:blipFill>
        <p:spPr>
          <a:xfrm>
            <a:off x="6661813" y="3218093"/>
            <a:ext cx="5530187" cy="36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2066" y="178806"/>
            <a:ext cx="1149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заключения и прекращения трудового договора с работниками организаций,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 (ст.332)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066" y="2492478"/>
            <a:ext cx="11402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проводится конкурс на замещение должностей декана факультета и заведующего кафедрой.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должности являются выборными.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1468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заключения и прекращения трудового договора с работниками организаций,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 (ст.332)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066" y="2879678"/>
            <a:ext cx="11402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избрании работника по конкурсу на замещение ранее занимаемой им по срочному трудовому договору должности, новый трудовой договор может не заключаться. В этом случае действие срочного трудового договора с работником продлевается по соглашению сторон, заключаемому в письменной форме, на определенный срок не более 5 лет или на неопределенный срок.</a:t>
            </a:r>
          </a:p>
        </p:txBody>
      </p:sp>
    </p:spTree>
    <p:extLst>
      <p:ext uri="{BB962C8B-B14F-4D97-AF65-F5344CB8AC3E}">
        <p14:creationId xmlns="" xmlns:p14="http://schemas.microsoft.com/office/powerpoint/2010/main" val="263210109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заключения и прекращения трудового договора с работниками организаций,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 (ст.332)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066" y="2879678"/>
            <a:ext cx="114023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переводе на должность педагогического работника в результате избрания по конкурсу на соответствующую должность срок действия трудового договора с работником может быть изменен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соглашению сторон, заключаемому в письменной форме, на определенный срок не более 5 лет или на неопределенный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5790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заключения и прекращения трудового договора с работниками организаций,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 (ст.332)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808" y="2772697"/>
            <a:ext cx="11402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целях подтверждения соответствия работника занимаемой им должности педагогического работника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 раз в 5 лет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проводится аттестация</a:t>
            </a: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0748" y="4402806"/>
            <a:ext cx="29813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395091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заключения и прекращения трудового договора с работниками организаций,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 (ст.332)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151" y="2644862"/>
            <a:ext cx="11450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государственных и  муниципальных образовательных организациях высшего образования должности ректора, проректоров, руководителей филиалов замещаются лицами в возрасте не старше 65 лет независимо от срока действия трудовых договоров.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Лица, занимающие указанные должности и достигшие возраста 65 лет, переводятся с их письменного согласия на иные должности, соответствующие 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представлению ученого совета данных образовательных организаций учредитель имеет право продлить срок пребывания ректора в своей должности до достижения им возраста 70 лет, если иное не предусмотрено Федеральным законом.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65471572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заключения и прекращения трудового договора с работниками организаций,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 (ст.332)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35" y="2657184"/>
            <a:ext cx="114500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проректорами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 высшего образования заключается срочный трудовой договор. Срок окончания трудового договора не может превышать срок окончания полномочий ректора.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представлению ученого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совета государственной или муниципальной образовательной организации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высшего образования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ректор имеет право продлить срок пребывания в должности проректора, руководителя филиала (института) до достижения им возраста 70 лет.</a:t>
            </a:r>
          </a:p>
        </p:txBody>
      </p:sp>
    </p:spTree>
    <p:extLst>
      <p:ext uri="{BB962C8B-B14F-4D97-AF65-F5344CB8AC3E}">
        <p14:creationId xmlns="" xmlns:p14="http://schemas.microsoft.com/office/powerpoint/2010/main" val="20880744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Продолжительность рабочего времени педагогических работников (ст.333)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791" y="1896186"/>
            <a:ext cx="11450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педагогических работников устанавливается сокращенная продолжительность рабочего времени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более 36 часов в неделю</a:t>
            </a:r>
            <a:endParaRPr lang="en-US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/>
            <a:endParaRPr lang="ru-RU" sz="2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/>
            <a:endParaRPr lang="ru-RU" sz="2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2" cstate="print"/>
          <a:srcRect l="19000" t="19459" r="18973" b="14054"/>
          <a:stretch>
            <a:fillRect/>
          </a:stretch>
        </p:blipFill>
        <p:spPr>
          <a:xfrm>
            <a:off x="6812718" y="2906125"/>
            <a:ext cx="4688720" cy="37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3797691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Ежегодный основной удлиненный оплачиваемый отпуск (ст.334)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268" y="1842448"/>
            <a:ext cx="111153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 устанавливается Правительством Российской Федерации</a:t>
            </a:r>
          </a:p>
          <a:p>
            <a:pPr algn="just"/>
            <a:endParaRPr lang="en-US" sz="2000" dirty="0" smtClean="0">
              <a:latin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Постановление Правительства Российской Федерации от 14 мая 2015г.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N 466 </a:t>
            </a:r>
            <a:endParaRPr lang="en-US" sz="2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"О ежегодных основных удлиненных оплачиваемых отпусках“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Постановление Правительства Российской Федерации от 8 августа 2013г. N 678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"Об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организаций"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77688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gKfn9IC73Y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tretch>
            <a:fillRect/>
          </a:stretch>
        </p:blipFill>
        <p:spPr>
          <a:xfrm>
            <a:off x="1042987" y="872430"/>
            <a:ext cx="10158413" cy="5714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7821" y="178806"/>
            <a:ext cx="11497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Длительный отпуск педагогических работников (ст.335)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2168014"/>
            <a:ext cx="9744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Педагогические работники образовательных организаций не реже чем через каждые 10 лет непрерывной педагогической работы имеют право на длительный отпуск сроком до 1 года </a:t>
            </a:r>
          </a:p>
        </p:txBody>
      </p:sp>
    </p:spTree>
    <p:extLst>
      <p:ext uri="{BB962C8B-B14F-4D97-AF65-F5344CB8AC3E}">
        <p14:creationId xmlns="" xmlns:p14="http://schemas.microsoft.com/office/powerpoint/2010/main" val="163204537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52" y="539182"/>
            <a:ext cx="6776120" cy="64883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0305" y="151511"/>
            <a:ext cx="11362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Введение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3215" y="1435155"/>
            <a:ext cx="107524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Особенность регулирования труда педагогических работников обусловлена тем, что их деятельность связана с повышенным интеллектуальным, эмоциональным и нервным напряжением, являющимся следствием преподавания и воспитания обучаемых.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законодательство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предъявляет повышенные требования к личности и профессиональным качествам педагога и устанавливает особые гарантии по охране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6311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Дополнительные основания прекращения трудового договора с педагогическим работником (ст.336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066" y="1842448"/>
            <a:ext cx="1145007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Помимо оснований, предусмотренных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иными Федеральными законами, основаниями прекращения трудового договора являются: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овторные в течение одного года грубое нарушение устава образовательной организации;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рименение, в том числе однократное, методов воспитания, связанных с физическим и (или)  психическим насилием над личностью обучающегося, воспитанника;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остижение предельного возраста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ru-RU" sz="2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2042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Список 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использованных источников и литературы 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78" y="1147742"/>
            <a:ext cx="114500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12.12.1993 (с учетом поправок, внесенных Законами РФ о поправках к Конституции РФ от 21.07.2014 N 11-ФКЗ)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: Проспект,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32 с.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Трудовой кодекс Российской Федерации" от 30.12.2001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.07.2017) </a:t>
            </a:r>
          </a:p>
          <a:p>
            <a:pPr marL="514350" indent="-5143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: РИПОЛ классик; Издательство «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Омега-Л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», 2017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223 с.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г.№273 «Об образовании в Российской Федерации»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8 августа 2013г. 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678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14 мая 2015г.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N 466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"О ежегодных основных удлиненных оплачиваемых отпусках“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Calibri" panose="020F0502020204030204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2042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1386">
              <a:srgbClr val="84CBFF"/>
            </a:gs>
            <a:gs pos="56000">
              <a:srgbClr val="85CBFF"/>
            </a:gs>
            <a:gs pos="66000">
              <a:schemeClr val="bg1">
                <a:lumMod val="20000"/>
                <a:lumOff val="80000"/>
              </a:schemeClr>
            </a:gs>
            <a:gs pos="97000">
              <a:srgbClr val="6DC0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106" y="1504378"/>
            <a:ext cx="9656481" cy="31751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65100">
            <a:bevelT w="177800" h="38100"/>
          </a:sp3d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26099F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b="1" dirty="0" smtClean="0">
                <a:solidFill>
                  <a:srgbClr val="26099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26099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26099F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dirty="0">
              <a:solidFill>
                <a:srgbClr val="26099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83620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3.imgbb.ru/bazar/230/2305723/201607/77eb81665b7459a7722a15494c46f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5972">
            <a:off x="6584471" y="1165413"/>
            <a:ext cx="3339739" cy="450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6" y="885826"/>
            <a:ext cx="48863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"Трудовой кодекс Российской Федерации"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далее – Кодекс)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30.12.2001 N 197-ФЗ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.07.2017)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XII. Особенности регулирования труда отдельных категорий работников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Глава 52. Особенности регулирования труда педагогических работников  (ст.331-336)</a:t>
            </a:r>
          </a:p>
          <a:p>
            <a:pPr algn="ctr"/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6311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5" y="151511"/>
            <a:ext cx="11362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Право на занятие педагогической 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деятельностью (ст.331)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1892999"/>
            <a:ext cx="10600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педагогической деятельности допускаются лица, имеющие образовательный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ценз.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998" y="3006431"/>
            <a:ext cx="106007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на занятие педагогической деятельностью имеют лица, имеющие среднее профессиональное или высшее образование и отвечающие квалификационным требованиям, указанным в квалификационных справочниках, и (или) профессиональным стандартам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(ст.46 Федерального закона от 29.12.2012. №273 «Об образовании в Российской Федерации»)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0190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5" y="151511"/>
            <a:ext cx="11362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Право на занятие педагогической 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деятельностью (ст.331)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7515" y="1351840"/>
            <a:ext cx="1063591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педагогической деятельности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допускаются лица: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лишенные права заниматься педагогической деятельностью в соответствии с вступившим в законную силу приговором суда;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имеющие или имевшие судимость, подвергавшиеся уголовному преследованию за преступления против жизни и здоровья, свободы, чести и достоинства личности, половой неприкосновенности и половой свободы личности, против семьи и несовершеннолетних, здоровья населения и общественной нравственности, основ конституционного строя и безопасности государства, мира и безопасности человечества, а также против общественной безопасности;</a:t>
            </a:r>
          </a:p>
        </p:txBody>
      </p:sp>
    </p:spTree>
    <p:extLst>
      <p:ext uri="{BB962C8B-B14F-4D97-AF65-F5344CB8AC3E}">
        <p14:creationId xmlns="" xmlns:p14="http://schemas.microsoft.com/office/powerpoint/2010/main" val="88824690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5" y="151511"/>
            <a:ext cx="11362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Право на занятие педагогической 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деятельностью (ст.331)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768" y="1830941"/>
            <a:ext cx="105035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педагогической деятельности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допускаются лица: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меющие неснятую или непогашенную судимость за иные умышленные тяжкие и особо тяжкие преступления;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ризнанные недееспособными;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меющие заболевания, предусмотренные перечнем, утверждаемым федеральным органом исполнительной власти, осуществляющим функции по выработке государственной политике и нормативно-правовому регулированию в области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здравоохранения;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77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5" y="151511"/>
            <a:ext cx="11362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Право на занятие педагогической 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деятельностью (ст.331)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3926" y="1351840"/>
            <a:ext cx="106720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Лица, имевшие судимость за совершение преступлений небольшой тяжести и преступлений средней тяжести против жизни и здоровья, свободы, чести и достоинства личности, семьи и несовершеннолетних, здоровья населения и общественной нравственности, основ конституционного строя и безопасности государства, мира и безопасности человечества, а также против общественной безопасности, и лица, уголовное преследование в отношении которых по  обвинению в совершении этих преступлений прекращено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нереабилитирующим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основаниям, могут быть допущены к педагогической деятельности при наличии решения комиссии по делам несовершеннолетних и защите их прав о допуске их к педагогической деятельности  </a:t>
            </a:r>
          </a:p>
        </p:txBody>
      </p:sp>
    </p:spTree>
    <p:extLst>
      <p:ext uri="{BB962C8B-B14F-4D97-AF65-F5344CB8AC3E}">
        <p14:creationId xmlns="" xmlns:p14="http://schemas.microsoft.com/office/powerpoint/2010/main" val="125502977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5" y="151511"/>
            <a:ext cx="11362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отстранения от работы педагогических работников (ст.331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.1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895" y="1760561"/>
            <a:ext cx="10659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Наряду с указанными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ст.76 Кодекса случаями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работодатель обязан отстранить от работы (не допускать к работе) педагогического работника при получении от правоохранительных органов сведений о том, что данный работник подвергся уголовному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преследованию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отстраняет от работы (не допускает к работе) педагогического работника на весь период производства по уголовному делу до его прекращения либо до вступления в силу приговору суда  </a:t>
            </a:r>
          </a:p>
        </p:txBody>
      </p:sp>
    </p:spTree>
    <p:extLst>
      <p:ext uri="{BB962C8B-B14F-4D97-AF65-F5344CB8AC3E}">
        <p14:creationId xmlns="" xmlns:p14="http://schemas.microsoft.com/office/powerpoint/2010/main" val="324429396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3000">
              <a:srgbClr val="85CBFF"/>
            </a:gs>
            <a:gs pos="36000">
              <a:schemeClr val="bg1">
                <a:lumMod val="20000"/>
                <a:lumOff val="80000"/>
              </a:schemeClr>
            </a:gs>
            <a:gs pos="92000">
              <a:srgbClr val="6D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066" y="178806"/>
            <a:ext cx="11497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Особенности заключения и прекращения трудового договора с работниками организаций, осуществляющих образовательную деятельность по реализации образовательных программ высшего образования и дополнительных профессиональных программ (ст.332)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" y="2606722"/>
            <a:ext cx="105035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Трудовые договоры на замещение должностей педагогических работников, относящихся к профессорско-преподавательскому составу, могут заключаться как на неопределенный срок, так и на срок, определенный сторонами трудового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договора.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Заключению трудового договора на замещение должности педагогического работника, а также переводу на такую должность предшествует избрание по конкурсу на замещение соответствующей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должности.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86109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 (конференц-зал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275</TotalTime>
  <Words>1362</Words>
  <Application>Microsoft Office PowerPoint</Application>
  <PresentationFormat>Произвольный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HDOfficeLightV0</vt:lpstr>
      <vt:lpstr>Ион (конференц-зал)</vt:lpstr>
      <vt:lpstr>«ОСОБЕННОСТИ РЕГУЛИРОВАНИЯ ТРУДА ПЕДАГОГИЧЕСКИХ РАБОТНИКОВ»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C.И. Султанов</dc:creator>
  <cp:lastModifiedBy>User</cp:lastModifiedBy>
  <cp:revision>137</cp:revision>
  <dcterms:created xsi:type="dcterms:W3CDTF">2016-11-23T08:10:49Z</dcterms:created>
  <dcterms:modified xsi:type="dcterms:W3CDTF">2017-09-15T10:03:03Z</dcterms:modified>
</cp:coreProperties>
</file>